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0"/>
  </p:notesMasterIdLst>
  <p:sldIdLst>
    <p:sldId id="256" r:id="rId4"/>
    <p:sldId id="278" r:id="rId5"/>
    <p:sldId id="288" r:id="rId6"/>
    <p:sldId id="287" r:id="rId7"/>
    <p:sldId id="291" r:id="rId8"/>
    <p:sldId id="289" r:id="rId9"/>
    <p:sldId id="290" r:id="rId10"/>
    <p:sldId id="283" r:id="rId11"/>
    <p:sldId id="296" r:id="rId12"/>
    <p:sldId id="292" r:id="rId13"/>
    <p:sldId id="293" r:id="rId14"/>
    <p:sldId id="282" r:id="rId15"/>
    <p:sldId id="297" r:id="rId16"/>
    <p:sldId id="294" r:id="rId17"/>
    <p:sldId id="284" r:id="rId18"/>
    <p:sldId id="302" r:id="rId19"/>
    <p:sldId id="299" r:id="rId20"/>
    <p:sldId id="298" r:id="rId21"/>
    <p:sldId id="303" r:id="rId22"/>
    <p:sldId id="300" r:id="rId23"/>
    <p:sldId id="301" r:id="rId24"/>
    <p:sldId id="286" r:id="rId25"/>
    <p:sldId id="304" r:id="rId26"/>
    <p:sldId id="279" r:id="rId27"/>
    <p:sldId id="306" r:id="rId28"/>
    <p:sldId id="305" r:id="rId2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2E401-3035-464F-8F15-77C9ECE5F6D8}" v="8" dt="2022-10-24T15:44:26.554"/>
    <p1510:client id="{F48A5FAE-81CB-4852-937D-C85057A62EE7}" v="1" dt="2022-10-24T15:53:22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144" d="100"/>
          <a:sy n="144" d="100"/>
        </p:scale>
        <p:origin x="90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- Tecendo Infâncias" userId="a85252de-84da-4f2a-88a7-c92f198f9d6a" providerId="ADAL" clId="{F48A5FAE-81CB-4852-937D-C85057A62EE7}"/>
    <pc:docChg chg="undo custSel modSld">
      <pc:chgData name="Karina - Tecendo Infâncias" userId="a85252de-84da-4f2a-88a7-c92f198f9d6a" providerId="ADAL" clId="{F48A5FAE-81CB-4852-937D-C85057A62EE7}" dt="2022-10-24T16:04:46.171" v="109" actId="20577"/>
      <pc:docMkLst>
        <pc:docMk/>
      </pc:docMkLst>
      <pc:sldChg chg="modSp mod">
        <pc:chgData name="Karina - Tecendo Infâncias" userId="a85252de-84da-4f2a-88a7-c92f198f9d6a" providerId="ADAL" clId="{F48A5FAE-81CB-4852-937D-C85057A62EE7}" dt="2022-10-24T16:04:46.171" v="109" actId="20577"/>
        <pc:sldMkLst>
          <pc:docMk/>
          <pc:sldMk cId="0" sldId="277"/>
        </pc:sldMkLst>
        <pc:spChg chg="mod">
          <ac:chgData name="Karina - Tecendo Infâncias" userId="a85252de-84da-4f2a-88a7-c92f198f9d6a" providerId="ADAL" clId="{F48A5FAE-81CB-4852-937D-C85057A62EE7}" dt="2022-10-24T16:04:46.171" v="109" actId="20577"/>
          <ac:spMkLst>
            <pc:docMk/>
            <pc:sldMk cId="0" sldId="277"/>
            <ac:spMk id="6" creationId="{00000000-0000-0000-0000-000000000000}"/>
          </ac:spMkLst>
        </pc:spChg>
        <pc:spChg chg="mod">
          <ac:chgData name="Karina - Tecendo Infâncias" userId="a85252de-84da-4f2a-88a7-c92f198f9d6a" providerId="ADAL" clId="{F48A5FAE-81CB-4852-937D-C85057A62EE7}" dt="2022-10-24T15:59:03.174" v="40" actId="113"/>
          <ac:spMkLst>
            <pc:docMk/>
            <pc:sldMk cId="0" sldId="277"/>
            <ac:spMk id="9" creationId="{00000000-0000-0000-0000-000000000000}"/>
          </ac:spMkLst>
        </pc:spChg>
      </pc:sldChg>
      <pc:sldChg chg="addSp modSp mod">
        <pc:chgData name="Karina - Tecendo Infâncias" userId="a85252de-84da-4f2a-88a7-c92f198f9d6a" providerId="ADAL" clId="{F48A5FAE-81CB-4852-937D-C85057A62EE7}" dt="2022-10-24T16:04:34.379" v="100" actId="20577"/>
        <pc:sldMkLst>
          <pc:docMk/>
          <pc:sldMk cId="0" sldId="278"/>
        </pc:sldMkLst>
        <pc:spChg chg="add mod">
          <ac:chgData name="Karina - Tecendo Infâncias" userId="a85252de-84da-4f2a-88a7-c92f198f9d6a" providerId="ADAL" clId="{F48A5FAE-81CB-4852-937D-C85057A62EE7}" dt="2022-10-24T16:04:34.379" v="100" actId="20577"/>
          <ac:spMkLst>
            <pc:docMk/>
            <pc:sldMk cId="0" sldId="278"/>
            <ac:spMk id="7" creationId="{C10EABC1-F801-68A6-A586-E511E9816B92}"/>
          </ac:spMkLst>
        </pc:spChg>
        <pc:spChg chg="mod">
          <ac:chgData name="Karina - Tecendo Infâncias" userId="a85252de-84da-4f2a-88a7-c92f198f9d6a" providerId="ADAL" clId="{F48A5FAE-81CB-4852-937D-C85057A62EE7}" dt="2022-10-24T16:04:18.390" v="98" actId="20577"/>
          <ac:spMkLst>
            <pc:docMk/>
            <pc:sldMk cId="0" sldId="278"/>
            <ac:spMk id="9" creationId="{00000000-0000-0000-0000-000000000000}"/>
          </ac:spMkLst>
        </pc:spChg>
        <pc:picChg chg="mod">
          <ac:chgData name="Karina - Tecendo Infâncias" userId="a85252de-84da-4f2a-88a7-c92f198f9d6a" providerId="ADAL" clId="{F48A5FAE-81CB-4852-937D-C85057A62EE7}" dt="2022-10-24T16:02:28.550" v="45" actId="1076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Karina - Tecendo Infâncias" userId="a85252de-84da-4f2a-88a7-c92f198f9d6a" providerId="ADAL" clId="{F48A5FAE-81CB-4852-937D-C85057A62EE7}" dt="2022-10-24T16:02:21.253" v="42" actId="1076"/>
          <ac:picMkLst>
            <pc:docMk/>
            <pc:sldMk cId="0" sldId="278"/>
            <ac:picMk id="10" creationId="{00000000-0000-0000-0000-000000000000}"/>
          </ac:picMkLst>
        </pc:picChg>
      </pc:sldChg>
      <pc:sldChg chg="addSp modSp mod">
        <pc:chgData name="Karina - Tecendo Infâncias" userId="a85252de-84da-4f2a-88a7-c92f198f9d6a" providerId="ADAL" clId="{F48A5FAE-81CB-4852-937D-C85057A62EE7}" dt="2022-10-24T15:57:14.011" v="39" actId="20577"/>
        <pc:sldMkLst>
          <pc:docMk/>
          <pc:sldMk cId="122215223" sldId="282"/>
        </pc:sldMkLst>
        <pc:spChg chg="add mod">
          <ac:chgData name="Karina - Tecendo Infâncias" userId="a85252de-84da-4f2a-88a7-c92f198f9d6a" providerId="ADAL" clId="{F48A5FAE-81CB-4852-937D-C85057A62EE7}" dt="2022-10-24T15:57:14.011" v="39" actId="20577"/>
          <ac:spMkLst>
            <pc:docMk/>
            <pc:sldMk cId="122215223" sldId="282"/>
            <ac:spMk id="3" creationId="{5C897A6E-1131-850E-80D4-990B54E4C60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Eixo I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26</c:v>
                </c:pt>
                <c:pt idx="1">
                  <c:v>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5-4D22-8811-DC2F13728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Eixo I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23</c:v>
                </c:pt>
                <c:pt idx="1">
                  <c:v>9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3-455E-890F-E669F5619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Eixo I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33</c:v>
                </c:pt>
                <c:pt idx="1">
                  <c:v>11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0.33000000000000063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9-462B-9797-A6DA0CC9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Eixo I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33</c:v>
                </c:pt>
                <c:pt idx="1">
                  <c:v>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2-4E9B-8200-83891AE42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Eixo I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27</c:v>
                </c:pt>
                <c:pt idx="1">
                  <c:v>7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6-4FEA-827D-E66ED8B7C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Eixo I</c:v>
                </c:pt>
              </c:strCache>
            </c:strRef>
          </c:tx>
          <c:cat>
            <c:numRef>
              <c:f>Plan1!$A$2:$A$5</c:f>
              <c:numCache>
                <c:formatCode>General</c:formatCode>
                <c:ptCount val="4"/>
                <c:pt idx="0">
                  <c:v>142</c:v>
                </c:pt>
                <c:pt idx="1">
                  <c:v>35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0.24000000000000021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7-4D04-AF48-D52C446D3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D4A1E-664F-4BC8-9712-D227F9C68A7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5A1D-F332-4C0C-B893-71CE62075C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4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A1C9-0E6F-4B0E-9E8C-9B7B3ED1180D}" type="datetimeFigureOut">
              <a:rPr lang="pt-BR" smtClean="0"/>
              <a:pPr/>
              <a:t>22/02/2024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E12B-2F27-4C8F-B3BE-BA46C0C7B0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iancapelainfancia.org.br/vem-pra-roda-conheca-o-tema-que-vai-nos-reger-em-2024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0.35.1.200\comu_novo\CRIAÇÃO\SECRETARIAS\COMUNICAÇÃO\Primeira Infância 2022\Artes Abertas\Apresentaçãop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III – Saúde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428742"/>
          <a:ext cx="8429684" cy="281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Estratégia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r>
                        <a:rPr lang="pt-BR" sz="1400" b="1" dirty="0" smtClean="0"/>
                        <a:t>M3.2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3.2.3 - Manutenção do Programa Nacional de Imunização de acordo com a faixa etária, considerando monitoramento vacinal desde o nascimento e avaliado em toda consulta de puericultura.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3.2.4 - Realização de busca ativa das crianças sem vacinação no município em articulação com as áreas de promoção social e educação 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pt-BR" sz="1400" b="1" dirty="0" smtClean="0"/>
                    </a:p>
                    <a:p>
                      <a:endParaRPr lang="pt-BR" sz="1400" b="1" dirty="0" smtClean="0"/>
                    </a:p>
                    <a:p>
                      <a:r>
                        <a:rPr lang="pt-BR" sz="1400" b="1" dirty="0" smtClean="0"/>
                        <a:t>M3.3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3.3.4 - Ampliação do Projeto Nana Nenê para alcance de 100% das crianças nascidas em Itu e continuidade do acompanhamento nas </a:t>
                      </a:r>
                      <a:r>
                        <a:rPr lang="pt-BR" sz="1400" dirty="0" err="1" smtClean="0"/>
                        <a:t>UBSs</a:t>
                      </a:r>
                      <a:r>
                        <a:rPr lang="pt-BR" sz="1400" dirty="0" smtClean="0"/>
                        <a:t>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3.3.8 - Manutenção e ampliação dos programas de saúde mental para famílias.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3.3.9 - Garantia de realização dos testes de triagem para todos os recém-nascidos em maternidades e adequado fluxo de encaminhamento à rede de atenção especializada, quando detectadas alterações.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0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III – Saúde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214428"/>
          <a:ext cx="8429684" cy="3693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Estratégia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r>
                        <a:rPr lang="pt-BR" sz="1400" b="1" dirty="0" smtClean="0"/>
                        <a:t>M3.3</a:t>
                      </a:r>
                    </a:p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3.4.3 - Ampliação de ações de informação sobre planejamento familiar e direitos sexuais e reprodutivos em toda a rede de saúde e em articulação com as áreas de promoção social e educação, entre outras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dirty="0" smtClean="0"/>
                        <a:t>3.4.4 - Ampliação da disponibilização de preservativos e métodos contraceptivos de longa duração, sobretudo para adolescentes</a:t>
                      </a:r>
                      <a:endParaRPr lang="pt-BR" sz="1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M5.1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3.5.1 - Adequação dos espaços dos equipamentos de saúde freqüentados por crianças com a instalação de elementos lúdicos, a fim de criar um ambiente acolhedor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pt-BR" sz="1400" b="1" dirty="0" smtClean="0"/>
                    </a:p>
                    <a:p>
                      <a:endParaRPr lang="pt-BR" sz="1400" b="1" dirty="0" smtClean="0"/>
                    </a:p>
                    <a:p>
                      <a:r>
                        <a:rPr lang="pt-BR" sz="1400" b="1" dirty="0" smtClean="0"/>
                        <a:t>M6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3.6.1 - Implementação de ações de incentivo ao aleitamento materno exclusivo até o 6º mês de vida e de introdução alimentar saudável, bem como promoção de estudos avaliativos das crianças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3.6.2 - Criação de Banco de Leite Humano e implementação de estratégias para estimular a doação em ambiente hospitalar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3.6.4 - Fortalecimento, durante o pré-natal, da sensibilização sobre a importância da alimentação saudável na gestação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2"/>
            <a:ext cx="6000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PMPI – Itu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Plano de Ação 2023-2024</a:t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800" b="1" dirty="0" smtClean="0">
                <a:solidFill>
                  <a:schemeClr val="tx2"/>
                </a:solidFill>
              </a:rPr>
              <a:t>PROMOÇÃO SOCIAL</a:t>
            </a:r>
          </a:p>
          <a:p>
            <a:pPr algn="ctr"/>
            <a:endParaRPr lang="pt-BR" sz="3200" b="1" dirty="0">
              <a:solidFill>
                <a:schemeClr val="tx2"/>
              </a:solidFill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6"/>
            <a:ext cx="6000792" cy="31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IV – Promoção Social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57422" y="142874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33 Estratégias – 4 realizadas em 2023 = 12%</a:t>
            </a:r>
            <a:endParaRPr lang="pt-BR" sz="20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1714480" y="2000246"/>
          <a:ext cx="6215106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0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IV – Promoção Social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214428"/>
          <a:ext cx="8429684" cy="2870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Estratégia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r>
                        <a:rPr lang="pt-BR" sz="1400" dirty="0" smtClean="0"/>
                        <a:t>M4.2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4.2.4 - Criação de fluxo </a:t>
                      </a:r>
                      <a:r>
                        <a:rPr lang="pt-BR" sz="1400" dirty="0" err="1" smtClean="0"/>
                        <a:t>intersetorial</a:t>
                      </a:r>
                      <a:r>
                        <a:rPr lang="pt-BR" sz="1400" dirty="0" smtClean="0"/>
                        <a:t> integrado, incluindo organizações parceiras externas à prefeitura (</a:t>
                      </a:r>
                      <a:r>
                        <a:rPr lang="pt-BR" sz="1400" dirty="0" err="1" smtClean="0"/>
                        <a:t>OSCs</a:t>
                      </a:r>
                      <a:r>
                        <a:rPr lang="pt-BR" sz="1400" dirty="0" smtClean="0"/>
                        <a:t>, Judiciário) para encaminhamento de cada uma das situações específicas 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r>
                        <a:rPr lang="pt-BR" sz="1400" dirty="0" smtClean="0"/>
                        <a:t>M4.3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4.3.3 - Criação de fluxo específico, célere e integrado entre os diferentes órgãos envolvidos para atendimento às situações de violência identificadas, conforme definido nas estratégias de busca ativa e de protocolos integrados do Eixo V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M5.2</a:t>
                      </a:r>
                    </a:p>
                    <a:p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4.5.2 - Criação de programa habitacional para as famílias vulneráveis com criança em Primeira Infância – </a:t>
                      </a:r>
                      <a:r>
                        <a:rPr lang="pt-BR" sz="1400" b="1" i="1" dirty="0" smtClean="0"/>
                        <a:t>Morar Melhor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dirty="0" smtClean="0"/>
                        <a:t>4.6.1 - Reuniões para beneficiários de programas sociais para oferta de oportunidades emprego e encaminhamento prioritário a capacitações com foco na geração de renda conduzidas por parceiros/CCI/UNIT.</a:t>
                      </a:r>
                      <a:endParaRPr lang="pt-BR" sz="1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71420"/>
            <a:ext cx="600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Plano de Ação 2023-2024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A Criança e o Espaço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9207"/>
            <a:ext cx="6072230" cy="313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71420"/>
            <a:ext cx="600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Plano de Ação 2023-2024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A Criança e o Espaço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8"/>
            <a:ext cx="6143668" cy="31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V – A Criança e o Espaço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57422" y="142874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27 Estratégias – 7 realizadas em 2023 = 25%</a:t>
            </a:r>
            <a:endParaRPr lang="pt-BR" sz="20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1643042" y="1928808"/>
          <a:ext cx="6215106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-71456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V – A Criança e o Espaço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6" y="1571618"/>
          <a:ext cx="821537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8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77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Meta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Estratégia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53">
                <a:tc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r>
                        <a:rPr lang="pt-BR" sz="1400" b="1" dirty="0" smtClean="0"/>
                        <a:t>M5.1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5.1.6 - Aproveitamento dos espaços públicos já existentes para </a:t>
                      </a:r>
                      <a:r>
                        <a:rPr lang="pt-BR" sz="1400" dirty="0" err="1" smtClean="0"/>
                        <a:t>para</a:t>
                      </a:r>
                      <a:r>
                        <a:rPr lang="pt-BR" sz="1400" dirty="0" smtClean="0"/>
                        <a:t> uso das famílias em ações / roteiros em pequenos grupos -</a:t>
                      </a:r>
                      <a:r>
                        <a:rPr lang="pt-BR" sz="1400" b="1" i="1" baseline="0" dirty="0" smtClean="0"/>
                        <a:t> </a:t>
                      </a:r>
                      <a:r>
                        <a:rPr lang="pt-BR" sz="1400" b="1" i="1" dirty="0" smtClean="0"/>
                        <a:t>Quarteirão das Crianças, CEA Villa, Bosque Alceu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53">
                <a:tc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r>
                        <a:rPr lang="pt-BR" sz="1400" b="1" dirty="0" smtClean="0"/>
                        <a:t>M5.2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5.2.6 - Criação de Parques e espaços de esporte e lazer por meio da ampliação do Programa Areninha e instalação zonas de jogos espontâneos </a:t>
                      </a:r>
                      <a:r>
                        <a:rPr lang="pt-BR" sz="1400" b="1" i="1" dirty="0" smtClean="0"/>
                        <a:t>– São Camilo, Cidade Nova em 2023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53">
                <a:tc rowSpan="2">
                  <a:txBody>
                    <a:bodyPr/>
                    <a:lstStyle/>
                    <a:p>
                      <a:r>
                        <a:rPr lang="pt-BR" sz="1400" b="1" dirty="0" smtClean="0"/>
                        <a:t>M5.4</a:t>
                      </a:r>
                    </a:p>
                    <a:p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dirty="0" smtClean="0"/>
                        <a:t>5.4.3 - Inserção e ampliação de áreas verdes em espaços e equipamentos públicos existentes, e mobilização do uso pela comunidade, sobretudo pelas crianças e seus </a:t>
                      </a:r>
                      <a:r>
                        <a:rPr lang="pt-BR" sz="1400" b="0" i="0" dirty="0" err="1" smtClean="0"/>
                        <a:t>cuidadores</a:t>
                      </a:r>
                      <a:r>
                        <a:rPr lang="pt-BR" sz="1400" b="0" i="0" dirty="0" smtClean="0"/>
                        <a:t>.</a:t>
                      </a:r>
                      <a:endParaRPr lang="pt-BR" sz="1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853">
                <a:tc vMerge="1">
                  <a:txBody>
                    <a:bodyPr/>
                    <a:lstStyle/>
                    <a:p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5.4.6 - Estímulo à criação de hortas comunitárias para ampliação do acesso à alimentação saudável – </a:t>
                      </a:r>
                      <a:r>
                        <a:rPr lang="pt-BR" sz="1400" b="1" i="1" dirty="0" smtClean="0"/>
                        <a:t>Consultoria</a:t>
                      </a:r>
                      <a:r>
                        <a:rPr lang="pt-BR" sz="1400" b="1" i="1" baseline="0" dirty="0" smtClean="0"/>
                        <a:t> para escolas estaduais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-71456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V – A Criança e o Espaço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71472" y="1428742"/>
          <a:ext cx="8215370" cy="2834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8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Meta</a:t>
                      </a:r>
                    </a:p>
                    <a:p>
                      <a:endParaRPr lang="pt-B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Estratégia</a:t>
                      </a:r>
                    </a:p>
                    <a:p>
                      <a:endParaRPr lang="pt-BR" sz="1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78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dirty="0" smtClean="0"/>
                        <a:t>5.5.2 - Capacitação dos profissionais que atuam diretamente com as crianças para compreender as etapas e as características do desenvolvimento infantil e a </a:t>
                      </a:r>
                      <a:r>
                        <a:rPr lang="pt-BR" sz="1400" b="0" i="0" dirty="0" err="1" smtClean="0"/>
                        <a:t>revelância</a:t>
                      </a:r>
                      <a:r>
                        <a:rPr lang="pt-BR" sz="1400" b="0" i="0" dirty="0" smtClean="0"/>
                        <a:t> do ato de brincar para a formação da identidade de um indivíduo. </a:t>
                      </a:r>
                      <a:endParaRPr lang="pt-BR" sz="1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78">
                <a:tc>
                  <a:txBody>
                    <a:bodyPr/>
                    <a:lstStyle/>
                    <a:p>
                      <a:endParaRPr lang="pt-BR" sz="1400" b="1" dirty="0" smtClean="0"/>
                    </a:p>
                    <a:p>
                      <a:endParaRPr lang="pt-BR" sz="1400" b="1" dirty="0" smtClean="0"/>
                    </a:p>
                    <a:p>
                      <a:r>
                        <a:rPr lang="pt-BR" sz="1400" b="1" dirty="0" smtClean="0"/>
                        <a:t>M5.5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5.5.1 - Realização de ações focadas na sensibilização das famílias e da sociedade em geral sobre o direito e a importância do brincar para o desenvolvimento da primeira infância </a:t>
                      </a:r>
                      <a:r>
                        <a:rPr lang="pt-BR" sz="1400" b="1" i="1" dirty="0" smtClean="0"/>
                        <a:t>– Semana da Primeira Infância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778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dirty="0" smtClean="0"/>
                        <a:t>5.6.7 - Ampliação do programa </a:t>
                      </a:r>
                      <a:r>
                        <a:rPr lang="pt-BR" sz="1400" b="0" i="0" dirty="0" err="1" smtClean="0"/>
                        <a:t>desensibilização</a:t>
                      </a:r>
                      <a:r>
                        <a:rPr lang="pt-BR" sz="1400" b="0" i="0" dirty="0" smtClean="0"/>
                        <a:t> do uso da água, sobretudo nas áreas urbanas e rurais, aproximando a população e a CIS por meio de visitas técnicas, entre outras ações de bem coletivo.</a:t>
                      </a:r>
                      <a:endParaRPr lang="pt-BR" sz="1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 – </a:t>
            </a:r>
            <a:r>
              <a:rPr lang="pt-BR" sz="3600" b="1" dirty="0" err="1" smtClean="0">
                <a:solidFill>
                  <a:schemeClr val="tx2"/>
                </a:solidFill>
                <a:latin typeface="+mj-lt"/>
              </a:rPr>
              <a:t>Intersetorialidade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57422" y="142874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26 Estratégias – 4 realizadas em 2023 = 15%</a:t>
            </a:r>
            <a:endParaRPr lang="pt-BR" sz="20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1714480" y="2000246"/>
          <a:ext cx="6215106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0.35.1.200\comu_novo\CRIAÇÃO\SECRETARIAS\COMUNICAÇÃO\Primeira Infância 2022\Artes Abertas\Apresentaçãop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000200" y="12144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142 Estratégias – 35 realizadas em 2023 = 24%</a:t>
            </a:r>
            <a:br>
              <a:rPr lang="pt-BR" sz="2000" b="1" dirty="0" smtClean="0"/>
            </a:br>
            <a:r>
              <a:rPr lang="pt-BR" sz="2000" b="1" dirty="0" smtClean="0"/>
              <a:t>Cumprir em sua totalidade </a:t>
            </a:r>
            <a:r>
              <a:rPr lang="pt-BR" sz="2000" b="1" smtClean="0"/>
              <a:t>até 2032</a:t>
            </a:r>
            <a:endParaRPr lang="pt-BR" sz="20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1643042" y="1928808"/>
          <a:ext cx="6215106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14480" y="0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PRÓXIMOS PASSOS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 descr="CONVITE-COMITÊ-DAS-CRIANÇAS-DE-ITU-1350x1080-comunicação-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714362"/>
            <a:ext cx="3429010" cy="42862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PRÓXIMAS DATAS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00100" y="1142990"/>
            <a:ext cx="7500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19/03 - 14h - Pauta: Definição da data de posse do Comitê das Crianças e Cumprimento de novas metas do PMPI – </a:t>
            </a:r>
            <a:r>
              <a:rPr lang="pt-BR" b="1" dirty="0" smtClean="0">
                <a:solidFill>
                  <a:srgbClr val="FF0000"/>
                </a:solidFill>
              </a:rPr>
              <a:t>SUGESTÃO DE ALTERAÇÃO PARA 26/03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09/04 - 14h - Pauta: Legislação eleitoral e as ações para a Primeira Infância em Itu / </a:t>
            </a:r>
            <a:r>
              <a:rPr lang="pt-BR" b="1" dirty="0" smtClean="0"/>
              <a:t>Semana do Bebê – Semana Mundial do Brincar </a:t>
            </a:r>
            <a:r>
              <a:rPr lang="pt-BR" dirty="0" smtClean="0"/>
              <a:t>em maio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14/05 -  14h - Pauta: Cumprimento de novas metas do PMPI / Semana do Meio Ambiente em junho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11/06 - 14h - Pauta: Cumprimento de novas metas do PMPI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857356" y="21627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SEMANA DO BRINCAR 2024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14"/>
            <a:ext cx="7677172" cy="35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786182" y="200024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4"/>
              </a:rPr>
              <a:t>http://aliancapelainfancia.org.br/vem-pra-roda-conheca-o-tema-que-vai-nos-reger-em-2024/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85786" y="21627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REDE BRASILEIRA 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CIDADE DA CRIANÇA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71604" y="142874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Ação conjunta: Brincar Livre, 14 cidades brasileiras que integram a Rede Brasileira em maio </a:t>
            </a:r>
            <a:endParaRPr lang="pt-BR" b="1" dirty="0"/>
          </a:p>
        </p:txBody>
      </p:sp>
      <p:pic>
        <p:nvPicPr>
          <p:cNvPr id="13" name="Imagem 12" descr="Rede_Brasileira_Cidades_das_Crianc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071684"/>
            <a:ext cx="2714626" cy="27146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42976" y="1785932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tx2"/>
                </a:solidFill>
              </a:rPr>
              <a:t>OBRIGADA!</a:t>
            </a:r>
            <a:endParaRPr lang="pt-BR" sz="8000" dirty="0">
              <a:solidFill>
                <a:schemeClr val="tx2"/>
              </a:solidFill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 – </a:t>
            </a:r>
            <a:r>
              <a:rPr lang="pt-BR" sz="3600" b="1" dirty="0" err="1" smtClean="0">
                <a:solidFill>
                  <a:schemeClr val="tx2"/>
                </a:solidFill>
                <a:latin typeface="+mj-lt"/>
              </a:rPr>
              <a:t>Intersetorialidade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428742"/>
          <a:ext cx="8429684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Estratégia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M1.1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1.1.5 - Aprimoramento da articulação do poder executivo com os atores do Sistema de Garantia de Direitos da Criança </a:t>
                      </a:r>
                      <a:r>
                        <a:rPr lang="pt-BR" sz="1400" b="1" i="1" dirty="0" smtClean="0"/>
                        <a:t>– realizado pela Promoção Social</a:t>
                      </a:r>
                      <a:r>
                        <a:rPr lang="pt-BR" sz="1400" b="1" i="1" baseline="0" dirty="0" smtClean="0"/>
                        <a:t> e em andamento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M1.2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1.2.4 - Promoção de parcerias do poder público com a iniciativa privada, </a:t>
                      </a:r>
                      <a:r>
                        <a:rPr lang="pt-BR" sz="1400" dirty="0" err="1" smtClean="0"/>
                        <a:t>OSCs</a:t>
                      </a:r>
                      <a:r>
                        <a:rPr lang="pt-BR" sz="1400" dirty="0" smtClean="0"/>
                        <a:t> e instituições filantrópicas, nacionais e internacionais, para viabilizar projetos e programas voltados ao atendimento na primeira infância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="1" i="1" baseline="0" dirty="0" smtClean="0"/>
                        <a:t>– instituído o Programa Cuidar Itu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M1.4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1.4.4 - Fomento da participação dos servidores municipais em conferências e eventos formativos focados em temas relacionados à primeira infância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="1" i="1" baseline="0" dirty="0" smtClean="0"/>
                        <a:t>– Treinamento </a:t>
                      </a:r>
                      <a:r>
                        <a:rPr lang="pt-BR" sz="1400" b="1" i="1" baseline="0" dirty="0" err="1" smtClean="0"/>
                        <a:t>The</a:t>
                      </a:r>
                      <a:r>
                        <a:rPr lang="pt-BR" sz="1400" b="1" i="1" baseline="0" dirty="0" smtClean="0"/>
                        <a:t> </a:t>
                      </a:r>
                      <a:r>
                        <a:rPr lang="pt-BR" sz="1400" b="1" i="1" baseline="0" dirty="0" err="1" smtClean="0"/>
                        <a:t>Basics</a:t>
                      </a:r>
                      <a:r>
                        <a:rPr lang="pt-BR" sz="1400" b="1" i="1" baseline="0" dirty="0" smtClean="0"/>
                        <a:t> 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M1.6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Realização anual das Semanas Municipais do Brincar e do Bebê (da Primeira Infância) com a participação de diferentes secretarias </a:t>
                      </a:r>
                      <a:r>
                        <a:rPr lang="pt-BR" sz="1400" b="1" i="1" dirty="0" smtClean="0"/>
                        <a:t>– Semana</a:t>
                      </a:r>
                      <a:r>
                        <a:rPr lang="pt-BR" sz="1400" b="1" i="1" baseline="0" dirty="0" smtClean="0"/>
                        <a:t> da Primeira Infância, Manhã das Crianças e Natal das Crianças no </a:t>
                      </a:r>
                      <a:r>
                        <a:rPr lang="pt-BR" sz="1400" b="1" i="1" baseline="0" dirty="0" err="1" smtClean="0"/>
                        <a:t>Pirapitingui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2"/>
            <a:ext cx="600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Plano de Ação 2023-2024</a:t>
            </a:r>
            <a:br>
              <a:rPr lang="pt-BR" sz="3200" b="1" dirty="0" smtClean="0">
                <a:solidFill>
                  <a:schemeClr val="tx2"/>
                </a:solidFill>
                <a:latin typeface="+mj-lt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j-lt"/>
              </a:rPr>
              <a:t>EDUCAÇÃO</a:t>
            </a:r>
            <a:endParaRPr lang="pt-BR" sz="32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857370"/>
            <a:ext cx="6281913" cy="272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II – Educação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57422" y="142874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23 Estratégias – 9 realizadas em 2023 = 23%</a:t>
            </a:r>
            <a:endParaRPr lang="pt-BR" sz="20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1714480" y="2000246"/>
          <a:ext cx="6215106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II – Educação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428742"/>
          <a:ext cx="8429684" cy="287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Estratégia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r>
                        <a:rPr lang="pt-BR" sz="1600" b="1" dirty="0" smtClean="0"/>
                        <a:t>M2.1</a:t>
                      </a:r>
                      <a:endParaRPr lang="pt-BR" sz="1600" b="1" dirty="0"/>
                    </a:p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2.1.1 - Levantamento constante da demanda real por creche no município, por meio de tratamento de dados obtidos pelo </a:t>
                      </a:r>
                      <a:r>
                        <a:rPr lang="pt-BR" sz="1400" dirty="0" err="1" smtClean="0"/>
                        <a:t>CadÚnico</a:t>
                      </a:r>
                      <a:r>
                        <a:rPr lang="pt-BR" sz="1400" dirty="0" smtClean="0"/>
                        <a:t>, Censo Escolar e Cartão Cidadão Itu – </a:t>
                      </a:r>
                      <a:r>
                        <a:rPr lang="pt-BR" sz="1400" b="1" i="1" dirty="0" smtClean="0"/>
                        <a:t>Realizado em 2023. Programar realização em 2024 junto da Promoção Social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2.1.2 - Realização de busca ativa das crianças que estão fora da pré-escola. – </a:t>
                      </a:r>
                      <a:r>
                        <a:rPr lang="pt-BR" sz="1400" b="1" i="1" dirty="0" smtClean="0"/>
                        <a:t>Realizado em 2023. Programar realização em 2024 junto da Promoção Social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2.1.4 - Garantia de matrícula em creche e na pré-escola para crianças beneficiárias de programas sociais.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M2.2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2.2.2 - Promoção de mudanças pontuais nas unidades de educação infantil para estabelecer melhorias e manutenção contínua relacionadas ao espaço/</a:t>
                      </a:r>
                      <a:r>
                        <a:rPr lang="pt-BR" sz="1400" dirty="0" err="1" smtClean="0"/>
                        <a:t>infraestrutura</a:t>
                      </a:r>
                      <a:r>
                        <a:rPr lang="pt-BR" sz="1400" dirty="0" smtClean="0"/>
                        <a:t>, bem como a relação entre as famílias e os unidades  educacionais.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II – Educação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428742"/>
          <a:ext cx="8429684" cy="317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Estratégia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M2.2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2.2.5 - Adequação da rede municipal de Educação Infantil às características e necessidades das crianças com deficiência, atendendo às normas vigentes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pt-BR" sz="1400" b="1" dirty="0" smtClean="0"/>
                    </a:p>
                    <a:p>
                      <a:endParaRPr lang="pt-BR" sz="1400" b="1" dirty="0" smtClean="0"/>
                    </a:p>
                    <a:p>
                      <a:r>
                        <a:rPr lang="pt-BR" sz="1400" b="1" dirty="0" smtClean="0"/>
                        <a:t>M2.3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2.3.3 - Formação continuada dos profissionais da Educação Infantil alinhado aos padrões de qualidade estabelecidos, considerando o ensino ambiental, história e cultura </a:t>
                      </a:r>
                      <a:r>
                        <a:rPr lang="pt-BR" sz="1400" dirty="0" err="1" smtClean="0"/>
                        <a:t>étnica-racial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afrobrasileira</a:t>
                      </a:r>
                      <a:r>
                        <a:rPr lang="pt-BR" sz="1400" dirty="0" smtClean="0"/>
                        <a:t> e indígena (Lei 11.645/08) e outros temas transversais. – </a:t>
                      </a:r>
                      <a:r>
                        <a:rPr lang="pt-BR" sz="1400" b="1" dirty="0" smtClean="0"/>
                        <a:t>Material didático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2.3.6 - Manutenção e acompanhamento das parcerias com </a:t>
                      </a:r>
                      <a:r>
                        <a:rPr lang="pt-BR" sz="1400" dirty="0" err="1" smtClean="0"/>
                        <a:t>OSCs</a:t>
                      </a:r>
                      <a:r>
                        <a:rPr lang="pt-BR" sz="1400" dirty="0" smtClean="0"/>
                        <a:t> conveniadas, de forma que seja garantido o atendimento aos parâmetros de qualidade.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2.5.1 - Criação de Espaço </a:t>
                      </a:r>
                      <a:r>
                        <a:rPr lang="pt-BR" sz="1400" dirty="0" err="1" smtClean="0"/>
                        <a:t>Maker</a:t>
                      </a:r>
                      <a:r>
                        <a:rPr lang="pt-BR" sz="1400" dirty="0" smtClean="0"/>
                        <a:t> piloto adaptado a crianças de 0 a 6 anos para vivências em ciências, artes, massinha, marcenaria, impressão</a:t>
                      </a:r>
                      <a:r>
                        <a:rPr lang="pt-BR" sz="1400" b="1" i="1" dirty="0" smtClean="0"/>
                        <a:t>. Espaço Criar na</a:t>
                      </a:r>
                      <a:r>
                        <a:rPr lang="pt-BR" sz="1400" b="1" i="1" baseline="0" dirty="0" smtClean="0"/>
                        <a:t> Rede Saber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0" dirty="0" smtClean="0"/>
                        <a:t>M2.6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dirty="0" smtClean="0"/>
                        <a:t>Criação e implantação de oficinas de robótica para estudantes de escolas em tempo integral. </a:t>
                      </a:r>
                      <a:r>
                        <a:rPr lang="pt-BR" sz="1400" b="1" i="0" dirty="0" smtClean="0"/>
                        <a:t>– </a:t>
                      </a:r>
                      <a:r>
                        <a:rPr lang="pt-BR" sz="1400" b="1" i="1" dirty="0" smtClean="0"/>
                        <a:t>Oficinas realizadas</a:t>
                      </a:r>
                      <a:r>
                        <a:rPr lang="pt-BR" sz="1400" b="1" i="1" baseline="0" dirty="0" smtClean="0"/>
                        <a:t> no Espaço Criar</a:t>
                      </a:r>
                      <a:endParaRPr lang="pt-B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2"/>
            <a:ext cx="600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PMPI – Itu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Plano de Ação 2023-2024</a:t>
            </a:r>
            <a:br>
              <a:rPr lang="pt-BR" sz="3200" b="1" dirty="0" smtClean="0">
                <a:solidFill>
                  <a:schemeClr val="tx2"/>
                </a:solidFill>
              </a:rPr>
            </a:br>
            <a:r>
              <a:rPr lang="pt-BR" sz="3200" b="1" dirty="0" smtClean="0">
                <a:solidFill>
                  <a:schemeClr val="tx2"/>
                </a:solidFill>
              </a:rPr>
              <a:t>SAÚDE</a:t>
            </a:r>
            <a:endParaRPr lang="pt-BR" sz="3200" b="1" dirty="0">
              <a:solidFill>
                <a:schemeClr val="tx2"/>
              </a:solidFill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32"/>
            <a:ext cx="5997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undo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CaixaDeTexto 4"/>
          <p:cNvSpPr txBox="1"/>
          <p:nvPr/>
        </p:nvSpPr>
        <p:spPr>
          <a:xfrm>
            <a:off x="2285984" y="71436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7356" y="216273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PMPI – Itu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+mj-lt"/>
              </a:rPr>
              <a:t>Eixo III – Saúde</a:t>
            </a: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  <a:t/>
            </a:r>
            <a:br>
              <a:rPr lang="pt-BR" sz="3200" dirty="0" smtClean="0">
                <a:solidFill>
                  <a:schemeClr val="tx2"/>
                </a:solidFill>
                <a:latin typeface="Berkshire Swash" pitchFamily="2" charset="0"/>
              </a:rPr>
            </a:br>
            <a:endParaRPr lang="pt-BR" sz="3200" dirty="0">
              <a:solidFill>
                <a:schemeClr val="tx2"/>
              </a:solidFill>
              <a:latin typeface="Berkshire Swash" pitchFamily="2" charset="0"/>
            </a:endParaRPr>
          </a:p>
          <a:p>
            <a:pPr algn="ctr"/>
            <a:endParaRPr lang="pt-BR" sz="3200" dirty="0">
              <a:latin typeface="Montserrat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00024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52" name="AutoShape 4" descr="blob:https://web.whatsapp.com/2fe7f48a-4ea2-404a-8606-3e13135404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57422" y="142874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33 Estratégias – 11 realizadas em 2023 = 33%</a:t>
            </a:r>
            <a:endParaRPr lang="pt-BR" sz="20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1714480" y="2000246"/>
          <a:ext cx="6215106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0777BB39B9144FBA492821FEC8F02A" ma:contentTypeVersion="13" ma:contentTypeDescription="Crie um novo documento." ma:contentTypeScope="" ma:versionID="950ff5698348b3ef9a7dd1396cb0aaa7">
  <xsd:schema xmlns:xsd="http://www.w3.org/2001/XMLSchema" xmlns:xs="http://www.w3.org/2001/XMLSchema" xmlns:p="http://schemas.microsoft.com/office/2006/metadata/properties" xmlns:ns2="a4d15c9f-36be-4094-9f98-93aa9dd74995" xmlns:ns3="6ed30aff-1867-4f6b-bea0-ef827d928e2a" targetNamespace="http://schemas.microsoft.com/office/2006/metadata/properties" ma:root="true" ma:fieldsID="3d0f8ad40a8ad2952ffa5a232ad551ee" ns2:_="" ns3:_="">
    <xsd:import namespace="a4d15c9f-36be-4094-9f98-93aa9dd74995"/>
    <xsd:import namespace="6ed30aff-1867-4f6b-bea0-ef827d928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15c9f-36be-4094-9f98-93aa9dd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edc1269c-c1f7-489c-a04f-1b81154727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30aff-1867-4f6b-bea0-ef827d928e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81bc285-1539-4514-85b7-c15092486ff4}" ma:internalName="TaxCatchAll" ma:showField="CatchAllData" ma:web="6ed30aff-1867-4f6b-bea0-ef827d928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B1B52-FC75-420F-81A4-232E950AC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15c9f-36be-4094-9f98-93aa9dd74995"/>
    <ds:schemaRef ds:uri="6ed30aff-1867-4f6b-bea0-ef827d928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219447-B196-46EA-B164-0DA46843AB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1294</Words>
  <Application>Microsoft Office PowerPoint</Application>
  <PresentationFormat>Apresentação na tela (16:9)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Berkshire Swash</vt:lpstr>
      <vt:lpstr>Calibri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prefeitura</dc:creator>
  <cp:lastModifiedBy>Estela Bresciani</cp:lastModifiedBy>
  <cp:revision>80</cp:revision>
  <dcterms:created xsi:type="dcterms:W3CDTF">2022-10-19T13:02:10Z</dcterms:created>
  <dcterms:modified xsi:type="dcterms:W3CDTF">2024-02-22T19:22:11Z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2022-10-24T14:00:41Z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bb707c43-02d3-4a2e-a029-c560afd356fd</vt:lpwstr>
  </property>
  <property fmtid="{D5CDD505-2E9C-101B-9397-08002B2CF9AE}" pid="7" name="MSIP_Label_defa4170-0d19-0005-0004-bc88714345d2_ActionId">
    <vt:lpwstr>8b2daaf0-6ea9-4192-bcb1-33417f7c4c4a</vt:lpwstr>
  </property>
  <property fmtid="{D5CDD505-2E9C-101B-9397-08002B2CF9AE}" pid="8" name="MSIP_Label_defa4170-0d19-0005-0004-bc88714345d2_ContentBits">
    <vt:lpwstr>0</vt:lpwstr>
  </property>
</Properties>
</file>